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66" r:id="rId5"/>
    <p:sldId id="269" r:id="rId6"/>
    <p:sldId id="271" r:id="rId7"/>
    <p:sldId id="270" r:id="rId8"/>
    <p:sldId id="272" r:id="rId9"/>
    <p:sldId id="258" r:id="rId10"/>
    <p:sldId id="261" r:id="rId11"/>
    <p:sldId id="259" r:id="rId12"/>
    <p:sldId id="273" r:id="rId13"/>
    <p:sldId id="264" r:id="rId14"/>
    <p:sldId id="274" r:id="rId15"/>
    <p:sldId id="265" r:id="rId16"/>
    <p:sldId id="260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9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8DABD-0190-48AF-965F-D16F071D4437}" type="datetimeFigureOut">
              <a:rPr lang="uk-UA" smtClean="0"/>
              <a:t>23.04.2018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73712-4D79-4A09-8E7E-8215DCDE4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86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73712-4D79-4A09-8E7E-8215DCDE470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5.jpeg"/><Relationship Id="rId4" Type="http://schemas.openxmlformats.org/officeDocument/2006/relationships/image" Target="../media/image41.png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jpeg"/><Relationship Id="rId5" Type="http://schemas.openxmlformats.org/officeDocument/2006/relationships/image" Target="../media/image34.jpeg"/><Relationship Id="rId4" Type="http://schemas.openxmlformats.org/officeDocument/2006/relationships/image" Target="../media/image46.wmf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51.wmf"/><Relationship Id="rId3" Type="http://schemas.openxmlformats.org/officeDocument/2006/relationships/video" Target="../media/media1.wmv"/><Relationship Id="rId7" Type="http://schemas.openxmlformats.org/officeDocument/2006/relationships/image" Target="../media/image54.jpeg"/><Relationship Id="rId12" Type="http://schemas.openxmlformats.org/officeDocument/2006/relationships/oleObject" Target="../embeddings/oleObject20.bin"/><Relationship Id="rId2" Type="http://schemas.microsoft.com/office/2007/relationships/media" Target="../media/media1.wm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jpeg"/><Relationship Id="rId11" Type="http://schemas.openxmlformats.org/officeDocument/2006/relationships/image" Target="../media/image55.png"/><Relationship Id="rId5" Type="http://schemas.openxmlformats.org/officeDocument/2006/relationships/image" Target="../media/image52.jpeg"/><Relationship Id="rId10" Type="http://schemas.openxmlformats.org/officeDocument/2006/relationships/image" Target="../media/image3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0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27.wmf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11.w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8134672" cy="1470025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+mn-lt"/>
              </a:rPr>
              <a:t>Лекція</a:t>
            </a:r>
            <a:r>
              <a:rPr lang="ru-RU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</a:t>
            </a:r>
            <a:r>
              <a:rPr lang="ru-RU" sz="3600" dirty="0" err="1">
                <a:latin typeface="+mn-lt"/>
              </a:rPr>
              <a:t>Вогнестійкість</a:t>
            </a:r>
            <a:r>
              <a:rPr lang="ru-RU" sz="3600" dirty="0">
                <a:latin typeface="+mn-lt"/>
              </a:rPr>
              <a:t> та </a:t>
            </a:r>
            <a:r>
              <a:rPr lang="ru-RU" sz="3600" dirty="0" err="1">
                <a:latin typeface="+mn-lt"/>
              </a:rPr>
              <a:t>вогнезахист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металевих</a:t>
            </a:r>
            <a:r>
              <a:rPr lang="ru-RU" sz="3600" dirty="0">
                <a:latin typeface="+mn-lt"/>
              </a:rPr>
              <a:t> і </a:t>
            </a:r>
            <a:r>
              <a:rPr lang="ru-RU" sz="3600" dirty="0" err="1">
                <a:latin typeface="+mn-lt"/>
              </a:rPr>
              <a:t>дерев’яних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конструкцій</a:t>
            </a:r>
            <a:r>
              <a:rPr lang="ru-RU" sz="3600" dirty="0">
                <a:latin typeface="+mn-lt"/>
              </a:rPr>
              <a:t>» </a:t>
            </a:r>
            <a:endParaRPr lang="uk-UA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992888" cy="982960"/>
          </a:xfrm>
        </p:spPr>
        <p:txBody>
          <a:bodyPr>
            <a:normAutofit fontScale="92500"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Шналь</a:t>
            </a:r>
            <a:r>
              <a:rPr lang="ru-RU" sz="2800" dirty="0">
                <a:solidFill>
                  <a:schemeClr val="tx1"/>
                </a:solidFill>
              </a:rPr>
              <a:t> Тарас </a:t>
            </a:r>
            <a:r>
              <a:rPr lang="ru-RU" sz="2800" dirty="0" err="1">
                <a:solidFill>
                  <a:schemeClr val="tx1"/>
                </a:solidFill>
              </a:rPr>
              <a:t>Миколайович</a:t>
            </a:r>
            <a:r>
              <a:rPr lang="ru-RU" sz="2800" dirty="0">
                <a:solidFill>
                  <a:schemeClr val="tx1"/>
                </a:solidFill>
              </a:rPr>
              <a:t>, к.т.н., доцент, </a:t>
            </a:r>
            <a:r>
              <a:rPr lang="ru-RU" sz="3000" dirty="0" err="1">
                <a:solidFill>
                  <a:schemeClr val="tx1"/>
                </a:solidFill>
                <a:ea typeface="+mj-ea"/>
                <a:cs typeface="+mj-cs"/>
              </a:rPr>
              <a:t>Національний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університет</a:t>
            </a:r>
            <a:r>
              <a:rPr lang="ru-RU" sz="3000" dirty="0">
                <a:solidFill>
                  <a:schemeClr val="tx1"/>
                </a:solidFill>
              </a:rPr>
              <a:t> «</a:t>
            </a:r>
            <a:r>
              <a:rPr lang="ru-RU" sz="3000" dirty="0" err="1">
                <a:solidFill>
                  <a:schemeClr val="tx1"/>
                </a:solidFill>
              </a:rPr>
              <a:t>Львівська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політехніка</a:t>
            </a:r>
            <a:r>
              <a:rPr lang="ru-RU" sz="3000" dirty="0">
                <a:solidFill>
                  <a:schemeClr val="tx1"/>
                </a:solidFill>
              </a:rPr>
              <a:t>»</a:t>
            </a:r>
            <a:r>
              <a:rPr lang="ru-RU" sz="3000" i="1" dirty="0">
                <a:solidFill>
                  <a:schemeClr val="tx1"/>
                </a:solidFill>
                <a:latin typeface="ISOCPEUR" pitchFamily="34" charset="0"/>
              </a:rPr>
              <a:t> </a:t>
            </a:r>
            <a:endParaRPr lang="uk-UA" sz="3000" i="1" dirty="0">
              <a:solidFill>
                <a:schemeClr val="tx1"/>
              </a:solidFill>
              <a:latin typeface="ISOCPEU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67585"/>
              </p:ext>
            </p:extLst>
          </p:nvPr>
        </p:nvGraphicFramePr>
        <p:xfrm>
          <a:off x="395537" y="524682"/>
          <a:ext cx="3384376" cy="71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Organization Chart" r:id="rId3" imgW="3649399" imgH="1123523" progId="OrgPlusWOPX.4">
                  <p:embed/>
                </p:oleObj>
              </mc:Choice>
              <mc:Fallback>
                <p:oleObj name="Organization Chart" r:id="rId3" imgW="3649399" imgH="1123523" progId="OrgPlusWOPX.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031"/>
                      <a:stretch>
                        <a:fillRect/>
                      </a:stretch>
                    </p:blipFill>
                    <p:spPr bwMode="auto">
                      <a:xfrm>
                        <a:off x="395537" y="524682"/>
                        <a:ext cx="3384376" cy="71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 rot="14114920">
            <a:off x="1139678" y="1229760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228869"/>
              </p:ext>
            </p:extLst>
          </p:nvPr>
        </p:nvGraphicFramePr>
        <p:xfrm>
          <a:off x="395536" y="1749052"/>
          <a:ext cx="4758910" cy="361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Organization Chart" r:id="rId5" imgW="3650136" imgH="2761861" progId="OrgPlusWOPX.4">
                  <p:embed/>
                </p:oleObj>
              </mc:Choice>
              <mc:Fallback>
                <p:oleObj name="Organization Chart" r:id="rId5" imgW="3650136" imgH="2761861" progId="OrgPlusWOPX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49052"/>
                        <a:ext cx="4758910" cy="3618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13863"/>
              </p:ext>
            </p:extLst>
          </p:nvPr>
        </p:nvGraphicFramePr>
        <p:xfrm>
          <a:off x="3779912" y="4149080"/>
          <a:ext cx="4105672" cy="2335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313"/>
                <a:gridCol w="446268"/>
                <a:gridCol w="357015"/>
                <a:gridCol w="357015"/>
                <a:gridCol w="357015"/>
                <a:gridCol w="535523"/>
                <a:gridCol w="535523"/>
              </a:tblGrid>
              <a:tr h="2531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Тип конструкції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Спосіб вогнезахисту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019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Спучвані покриття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Покриття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Обетонування 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Облицювання 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Тинькування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Заповнення порожнистих перерізів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Колони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Балки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Ферми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Структури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Резервуари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Мембрани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Вантові конструкції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/>
                        </a:rPr>
                        <a:t>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tc_2_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7" y="2699579"/>
            <a:ext cx="2340925" cy="20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1838"/>
              </p:ext>
            </p:extLst>
          </p:nvPr>
        </p:nvGraphicFramePr>
        <p:xfrm>
          <a:off x="463352" y="116632"/>
          <a:ext cx="4324672" cy="99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Organization Chart" r:id="rId5" imgW="3651120" imgH="831600" progId="OrgPlusWOPX.4">
                  <p:embed/>
                </p:oleObj>
              </mc:Choice>
              <mc:Fallback>
                <p:oleObj name="Organization Chart" r:id="rId5" imgW="3651120" imgH="831600" progId="OrgPlusWOPX.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2" y="116632"/>
                        <a:ext cx="4324672" cy="990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Reinforced colum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69850"/>
            <a:ext cx="1753566" cy="27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fireproofing for steel element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0" b="11340"/>
          <a:stretch/>
        </p:blipFill>
        <p:spPr bwMode="auto">
          <a:xfrm>
            <a:off x="467544" y="1351457"/>
            <a:ext cx="1928261" cy="13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www.structural.net/sites/default/files/styles/int_slideshow_980x276/public/ssc-cta-fireproofing-failure.jpg?itok=F_ESzkS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6"/>
          <a:stretch/>
        </p:blipFill>
        <p:spPr bwMode="auto">
          <a:xfrm>
            <a:off x="4957414" y="4198549"/>
            <a:ext cx="3985346" cy="19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www.structural.net/sites/default/files/styles/int_slideshow_980x276/public/ssc-cta--fireproofing-application.jpg?itok=0_qZPQOq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990"/>
          <a:stretch/>
        </p:blipFill>
        <p:spPr bwMode="auto">
          <a:xfrm>
            <a:off x="5148064" y="1469850"/>
            <a:ext cx="3598497" cy="1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https://gcpat.com/sites/gcpat.com/files/2017-06/monokote-fireproofin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43591"/>
          <a:stretch/>
        </p:blipFill>
        <p:spPr bwMode="auto">
          <a:xfrm>
            <a:off x="2527084" y="4293096"/>
            <a:ext cx="2260939" cy="20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ireproof_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" y="4844893"/>
            <a:ext cx="2328548" cy="17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4114920">
            <a:off x="884913" y="1067971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4114920">
            <a:off x="2107772" y="1059498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4114920">
            <a:off x="3125682" y="1067970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Результат пошуку зображень за запитом &quot;fireproof steel structu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8462"/>
            <a:ext cx="3793313" cy="18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4010886" cy="21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73" y="397723"/>
            <a:ext cx="1012706" cy="17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964"/>
            <a:ext cx="1016558" cy="17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03539" cy="17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21568"/>
              </p:ext>
            </p:extLst>
          </p:nvPr>
        </p:nvGraphicFramePr>
        <p:xfrm>
          <a:off x="323528" y="188640"/>
          <a:ext cx="3750067" cy="85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Organization Chart" r:id="rId8" imgW="3651120" imgH="831600" progId="OrgPlusWOPX.4">
                  <p:embed/>
                </p:oleObj>
              </mc:Choice>
              <mc:Fallback>
                <p:oleObj name="Organization Chart" r:id="rId8" imgW="3651120" imgH="831600" progId="OrgPlusWOPX.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3750067" cy="859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трелка вправо 10"/>
          <p:cNvSpPr/>
          <p:nvPr/>
        </p:nvSpPr>
        <p:spPr>
          <a:xfrm rot="14114920">
            <a:off x="3749663" y="1036776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pic>
        <p:nvPicPr>
          <p:cNvPr id="11269" name="Picture 5" descr="Intumescent coa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56" y="3140968"/>
            <a:ext cx="3123408" cy="23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57514"/>
              </p:ext>
            </p:extLst>
          </p:nvPr>
        </p:nvGraphicFramePr>
        <p:xfrm>
          <a:off x="611560" y="252362"/>
          <a:ext cx="3132387" cy="116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Organization Chart" r:id="rId3" imgW="3651120" imgH="1346040" progId="OrgPlusWOPX.4">
                  <p:embed/>
                </p:oleObj>
              </mc:Choice>
              <mc:Fallback>
                <p:oleObj name="Organization Chart" r:id="rId3" imgW="3651120" imgH="1346040" progId="OrgPlusWOPX.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2362"/>
                        <a:ext cx="3132387" cy="1160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10" descr="fireproofing for steel element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 b="11340"/>
          <a:stretch/>
        </p:blipFill>
        <p:spPr bwMode="auto">
          <a:xfrm>
            <a:off x="251520" y="2695582"/>
            <a:ext cx="1961093" cy="14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1-hour assemblies for wood or steel partiti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0460"/>
          <a:stretch/>
        </p:blipFill>
        <p:spPr bwMode="auto">
          <a:xfrm>
            <a:off x="179512" y="1758464"/>
            <a:ext cx="2281436" cy="9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for_rozd_6_boar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9289" b="6258"/>
          <a:stretch/>
        </p:blipFill>
        <p:spPr bwMode="auto">
          <a:xfrm>
            <a:off x="565312" y="4293096"/>
            <a:ext cx="2698272" cy="20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usa18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51415"/>
            <a:ext cx="4000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rhe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63999"/>
            <a:ext cx="39782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4114920">
            <a:off x="3287647" y="1395599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4114920">
            <a:off x="1067670" y="1264324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Результат пошуку зображень за запитом &quot;empire state building fire proof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2944" b="11692"/>
          <a:stretch/>
        </p:blipFill>
        <p:spPr bwMode="auto">
          <a:xfrm>
            <a:off x="611560" y="112616"/>
            <a:ext cx="3672408" cy="35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files.shroomery.org/files/07-31/635352469-0000-b25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007865" cy="13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shroomery.org/forums/thumbs/07-31/635352476-thumb_0000-b767de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65" y="3434424"/>
            <a:ext cx="21804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00834"/>
              </p:ext>
            </p:extLst>
          </p:nvPr>
        </p:nvGraphicFramePr>
        <p:xfrm>
          <a:off x="5592258" y="4966886"/>
          <a:ext cx="3197374" cy="166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8" imgW="4524375" imgH="2362200" progId="CorelDRAW.Graphic.10">
                  <p:embed/>
                </p:oleObj>
              </mc:Choice>
              <mc:Fallback>
                <p:oleObj r:id="rId8" imgW="4524375" imgH="2362200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258" y="4966886"/>
                        <a:ext cx="3197374" cy="1668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fireproof_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421696" y="3454708"/>
            <a:ext cx="2328548" cy="146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wtcshake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9552" y="3861048"/>
            <a:ext cx="3479948" cy="2610190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35548"/>
              </p:ext>
            </p:extLst>
          </p:nvPr>
        </p:nvGraphicFramePr>
        <p:xfrm>
          <a:off x="4572000" y="112616"/>
          <a:ext cx="31321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Organization Chart" r:id="rId12" imgW="3651120" imgH="1346040" progId="OrgPlusWOPX.4">
                  <p:embed/>
                </p:oleObj>
              </mc:Choice>
              <mc:Fallback>
                <p:oleObj name="Organization Chart" r:id="rId12" imgW="3651120" imgH="1346040" progId="OrgPlusWOPX.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616"/>
                        <a:ext cx="3132137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трелка вправо 15"/>
          <p:cNvSpPr/>
          <p:nvPr/>
        </p:nvSpPr>
        <p:spPr>
          <a:xfrm rot="14114920">
            <a:off x="6036222" y="1253524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osite column / steel / prefab Ruuk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6" y="21802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filled steel column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06" y="2180270"/>
            <a:ext cx="5384604" cy="27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56737"/>
              </p:ext>
            </p:extLst>
          </p:nvPr>
        </p:nvGraphicFramePr>
        <p:xfrm>
          <a:off x="467544" y="260648"/>
          <a:ext cx="2576414" cy="81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Organization Chart" r:id="rId5" imgW="5391000" imgH="1695240" progId="OrgPlusWOPX.4">
                  <p:embed/>
                </p:oleObj>
              </mc:Choice>
              <mc:Fallback>
                <p:oleObj name="Organization Chart" r:id="rId5" imgW="5391000" imgH="1695240" progId="OrgPlusWOPX.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2576414" cy="814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/>
          <p:cNvSpPr/>
          <p:nvPr/>
        </p:nvSpPr>
        <p:spPr>
          <a:xfrm rot="14114920">
            <a:off x="2508388" y="1067971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ternal_strukture_30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5" y="2069241"/>
            <a:ext cx="25606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xternal_strukture_300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75522"/>
            <a:ext cx="17526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or_rozd_6_external_d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71558"/>
            <a:ext cx="2593023" cy="192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or_rozd_6_external_barselo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87" y="875522"/>
            <a:ext cx="1740175" cy="26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359210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Зовнішні несучі конструкції</a:t>
            </a:r>
            <a:endParaRPr lang="uk-UA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36751"/>
              </p:ext>
            </p:extLst>
          </p:nvPr>
        </p:nvGraphicFramePr>
        <p:xfrm>
          <a:off x="3995936" y="3810684"/>
          <a:ext cx="4036268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7" imgW="3990975" imgH="2209800" progId="CorelDRAW.Graphic.10">
                  <p:embed/>
                </p:oleObj>
              </mc:Choice>
              <mc:Fallback>
                <p:oleObj r:id="rId7" imgW="3990975" imgH="220980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810684"/>
                        <a:ext cx="4036268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67125"/>
              </p:ext>
            </p:extLst>
          </p:nvPr>
        </p:nvGraphicFramePr>
        <p:xfrm>
          <a:off x="395537" y="524682"/>
          <a:ext cx="3384376" cy="71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Organization Chart" r:id="rId9" imgW="3649399" imgH="1123523" progId="OrgPlusWOPX.4">
                  <p:embed/>
                </p:oleObj>
              </mc:Choice>
              <mc:Fallback>
                <p:oleObj name="Organization Chart" r:id="rId9" imgW="3649399" imgH="1123523" progId="OrgPlusWOPX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031"/>
                      <a:stretch>
                        <a:fillRect/>
                      </a:stretch>
                    </p:blipFill>
                    <p:spPr bwMode="auto">
                      <a:xfrm>
                        <a:off x="395537" y="524682"/>
                        <a:ext cx="3384376" cy="71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право 9"/>
          <p:cNvSpPr/>
          <p:nvPr/>
        </p:nvSpPr>
        <p:spPr>
          <a:xfrm rot="14114920">
            <a:off x="3132575" y="1229761"/>
            <a:ext cx="576064" cy="360041"/>
          </a:xfrm>
          <a:prstGeom prst="rightArrow">
            <a:avLst>
              <a:gd name="adj1" fmla="val 50000"/>
              <a:gd name="adj2" fmla="val 105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73" y="188640"/>
            <a:ext cx="3105527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143"/>
            <a:ext cx="3242489" cy="46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2764" y="485841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Дякую за увагу 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69919" y="5517232"/>
            <a:ext cx="3672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Тарас </a:t>
            </a:r>
            <a:r>
              <a:rPr lang="uk-UA" sz="2800" dirty="0" err="1" smtClean="0"/>
              <a:t>Шналь</a:t>
            </a:r>
            <a:endParaRPr lang="uk-UA" sz="2800" dirty="0" smtClean="0"/>
          </a:p>
          <a:p>
            <a:pPr algn="ctr"/>
            <a:r>
              <a:rPr lang="en-US" sz="2400" i="1" dirty="0" smtClean="0"/>
              <a:t>taras.shnal@gmail</a:t>
            </a:r>
            <a:r>
              <a:rPr lang="en-US" sz="2400" i="1" dirty="0"/>
              <a:t>.</a:t>
            </a:r>
            <a:r>
              <a:rPr lang="en-US" sz="2400" i="1" dirty="0" smtClean="0"/>
              <a:t>com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8647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13130"/>
              </p:ext>
            </p:extLst>
          </p:nvPr>
        </p:nvGraphicFramePr>
        <p:xfrm>
          <a:off x="467544" y="116632"/>
          <a:ext cx="4565643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3" imgW="4057650" imgH="2047875" progId="CorelDRAW.Graphic.10">
                  <p:embed/>
                </p:oleObj>
              </mc:Choice>
              <mc:Fallback>
                <p:oleObj r:id="rId3" imgW="4057650" imgH="2047875" progId="CorelDRAW.Graphic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6632"/>
                        <a:ext cx="4565643" cy="2304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0363"/>
            <a:ext cx="4680520" cy="28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635870"/>
              </p:ext>
            </p:extLst>
          </p:nvPr>
        </p:nvGraphicFramePr>
        <p:xfrm>
          <a:off x="3780267" y="1628800"/>
          <a:ext cx="53149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6" imgW="5314950" imgH="2657475" progId="CorelDRAW.Graphic.10">
                  <p:embed/>
                </p:oleObj>
              </mc:Choice>
              <mc:Fallback>
                <p:oleObj r:id="rId6" imgW="5314950" imgH="2657475" progId="CorelDRAW.Graphic.10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267" y="1628800"/>
                        <a:ext cx="531495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4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961548"/>
              </p:ext>
            </p:extLst>
          </p:nvPr>
        </p:nvGraphicFramePr>
        <p:xfrm>
          <a:off x="5101411" y="332656"/>
          <a:ext cx="3650965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r:id="rId3" imgW="3324225" imgH="2028825" progId="CorelDRAW.Graphic.10">
                  <p:embed/>
                </p:oleObj>
              </mc:Choice>
              <mc:Fallback>
                <p:oleObj r:id="rId3" imgW="3324225" imgH="2028825" progId="CorelDRAW.Graphic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11" y="332656"/>
                        <a:ext cx="3650965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27089"/>
              </p:ext>
            </p:extLst>
          </p:nvPr>
        </p:nvGraphicFramePr>
        <p:xfrm>
          <a:off x="5364088" y="2683745"/>
          <a:ext cx="3540185" cy="200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r:id="rId5" imgW="4314825" imgH="2447925" progId="CorelDRAW.Graphic.10">
                  <p:embed/>
                </p:oleObj>
              </mc:Choice>
              <mc:Fallback>
                <p:oleObj r:id="rId5" imgW="4314825" imgH="2447925" progId="CorelDRAW.Graphic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683745"/>
                        <a:ext cx="3540185" cy="200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 descr="field_models_sophie_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0244"/>
            <a:ext cx="3335292" cy="19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0296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249160" cy="130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8234"/>
            <a:ext cx="3957720" cy="2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6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_holz_555_rys_2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4329"/>
            <a:ext cx="2228227" cy="1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55803"/>
              </p:ext>
            </p:extLst>
          </p:nvPr>
        </p:nvGraphicFramePr>
        <p:xfrm>
          <a:off x="611560" y="3501008"/>
          <a:ext cx="2476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r:id="rId4" imgW="3686175" imgH="952500" progId="CorelDRAW.Graphic.10">
                  <p:embed/>
                </p:oleObj>
              </mc:Choice>
              <mc:Fallback>
                <p:oleObj r:id="rId4" imgW="3686175" imgH="952500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1008"/>
                        <a:ext cx="24765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200020"/>
              </p:ext>
            </p:extLst>
          </p:nvPr>
        </p:nvGraphicFramePr>
        <p:xfrm>
          <a:off x="2195736" y="4149080"/>
          <a:ext cx="76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Формула" r:id="rId6" imgW="761669" imgH="228501" progId="Equation.3">
                  <p:embed/>
                </p:oleObj>
              </mc:Choice>
              <mc:Fallback>
                <p:oleObj name="Формула" r:id="rId6" imgW="76166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149080"/>
                        <a:ext cx="762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508772"/>
              </p:ext>
            </p:extLst>
          </p:nvPr>
        </p:nvGraphicFramePr>
        <p:xfrm>
          <a:off x="683568" y="4365104"/>
          <a:ext cx="1083654" cy="166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r:id="rId8" imgW="1581150" imgH="2438400" progId="CorelDRAW.Graphic.10">
                  <p:embed/>
                </p:oleObj>
              </mc:Choice>
              <mc:Fallback>
                <p:oleObj r:id="rId8" imgW="1581150" imgH="2438400" progId="CorelDRAW.Graphic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365104"/>
                        <a:ext cx="1083654" cy="1666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50113"/>
              </p:ext>
            </p:extLst>
          </p:nvPr>
        </p:nvGraphicFramePr>
        <p:xfrm>
          <a:off x="1907704" y="5805264"/>
          <a:ext cx="76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Формула" r:id="rId10" imgW="761669" imgH="228501" progId="Equation.3">
                  <p:embed/>
                </p:oleObj>
              </mc:Choice>
              <mc:Fallback>
                <p:oleObj name="Формула" r:id="rId10" imgW="761669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805264"/>
                        <a:ext cx="762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34419"/>
              </p:ext>
            </p:extLst>
          </p:nvPr>
        </p:nvGraphicFramePr>
        <p:xfrm>
          <a:off x="3464773" y="2924944"/>
          <a:ext cx="5427706" cy="3417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7393"/>
                <a:gridCol w="692898"/>
                <a:gridCol w="577415"/>
              </a:tblGrid>
              <a:tr h="389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мм/хв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мм/хв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Хвойні породи та бук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Клеєна деревина  з характеристичною щільністю </a:t>
                      </a:r>
                      <a:r>
                        <a:rPr lang="uk-UA" sz="1200" dirty="0">
                          <a:effectLst/>
                          <a:sym typeface="Symbol"/>
                        </a:rPr>
                        <a:t></a:t>
                      </a:r>
                      <a:r>
                        <a:rPr lang="uk-UA" sz="1200" dirty="0">
                          <a:effectLst/>
                        </a:rPr>
                        <a:t>290 кг/м</a:t>
                      </a:r>
                      <a:r>
                        <a:rPr lang="uk-UA" sz="1200" baseline="300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Цільна деревина  з характеристичною щільністю </a:t>
                      </a:r>
                      <a:r>
                        <a:rPr lang="uk-UA" sz="1200" dirty="0">
                          <a:effectLst/>
                          <a:sym typeface="Symbol"/>
                        </a:rPr>
                        <a:t></a:t>
                      </a:r>
                      <a:r>
                        <a:rPr lang="uk-UA" sz="1200" dirty="0">
                          <a:effectLst/>
                        </a:rPr>
                        <a:t>290 кг/м</a:t>
                      </a:r>
                      <a:r>
                        <a:rPr lang="uk-UA" sz="1200" baseline="300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Листяні  породи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Цільна або клеєна деревина  з характеристичною щільністю </a:t>
                      </a:r>
                      <a:r>
                        <a:rPr lang="uk-UA" sz="1200">
                          <a:effectLst/>
                          <a:sym typeface="Symbol"/>
                        </a:rPr>
                        <a:t></a:t>
                      </a:r>
                      <a:r>
                        <a:rPr lang="uk-UA" sz="1200">
                          <a:effectLst/>
                        </a:rPr>
                        <a:t>290 кг/м</a:t>
                      </a:r>
                      <a:r>
                        <a:rPr lang="uk-UA" sz="1200" baseline="30000">
                          <a:effectLst/>
                        </a:rPr>
                        <a:t>3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Цільна або клеєна деревина  з характеристичною щільністю </a:t>
                      </a:r>
                      <a:r>
                        <a:rPr lang="uk-UA" sz="1200">
                          <a:effectLst/>
                          <a:sym typeface="Symbol"/>
                        </a:rPr>
                        <a:t></a:t>
                      </a:r>
                      <a:r>
                        <a:rPr lang="uk-UA" sz="1200">
                          <a:effectLst/>
                        </a:rPr>
                        <a:t>450 кг/м</a:t>
                      </a:r>
                      <a:r>
                        <a:rPr lang="uk-UA" sz="1200" baseline="300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LVL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з характеристичною щільністю </a:t>
                      </a:r>
                      <a:r>
                        <a:rPr lang="uk-UA" sz="1200">
                          <a:effectLst/>
                          <a:sym typeface="Symbol"/>
                        </a:rPr>
                        <a:t></a:t>
                      </a:r>
                      <a:r>
                        <a:rPr lang="uk-UA" sz="1200">
                          <a:effectLst/>
                        </a:rPr>
                        <a:t>480 кг/м</a:t>
                      </a:r>
                      <a:r>
                        <a:rPr lang="uk-UA" sz="1200" baseline="300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4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Панелі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Дерев’яна обшивка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Фанера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Панелі на основі деревини інші ніж фанера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1,0*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0,9*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47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Значення наведені для характеристичної щільності 450 кг/м</a:t>
                      </a:r>
                      <a:r>
                        <a:rPr lang="uk-UA" sz="1200" baseline="30000" dirty="0">
                          <a:effectLst/>
                        </a:rPr>
                        <a:t>3</a:t>
                      </a:r>
                      <a:r>
                        <a:rPr lang="uk-UA" sz="1200" dirty="0">
                          <a:effectLst/>
                        </a:rPr>
                        <a:t> та товщині панелей 20 мм.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28601"/>
            <a:ext cx="2816787" cy="25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5" name="Picture 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985"/>
            <a:ext cx="3457181" cy="26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433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Метод зменшених поперечних перерізів </a:t>
            </a:r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32656"/>
            <a:ext cx="33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Метод знижених характеристик</a:t>
            </a:r>
            <a:endParaRPr lang="uk-UA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44348"/>
              </p:ext>
            </p:extLst>
          </p:nvPr>
        </p:nvGraphicFramePr>
        <p:xfrm>
          <a:off x="5547075" y="734036"/>
          <a:ext cx="1333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Формула" r:id="rId3" imgW="1333500" imgH="431800" progId="Equation.3">
                  <p:embed/>
                </p:oleObj>
              </mc:Choice>
              <mc:Fallback>
                <p:oleObj name="Формула" r:id="rId3" imgW="13335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75" y="734036"/>
                        <a:ext cx="1333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97199"/>
              </p:ext>
            </p:extLst>
          </p:nvPr>
        </p:nvGraphicFramePr>
        <p:xfrm>
          <a:off x="5531811" y="1268760"/>
          <a:ext cx="1323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Формула" r:id="rId5" imgW="1320227" imgH="431613" progId="Equation.3">
                  <p:embed/>
                </p:oleObj>
              </mc:Choice>
              <mc:Fallback>
                <p:oleObj name="Формула" r:id="rId5" imgW="1320227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811" y="1268760"/>
                        <a:ext cx="1323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5318"/>
              </p:ext>
            </p:extLst>
          </p:nvPr>
        </p:nvGraphicFramePr>
        <p:xfrm>
          <a:off x="5522374" y="1772816"/>
          <a:ext cx="1323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Формула" r:id="rId7" imgW="1320227" imgH="431613" progId="Equation.3">
                  <p:embed/>
                </p:oleObj>
              </mc:Choice>
              <mc:Fallback>
                <p:oleObj name="Формула" r:id="rId7" imgW="1320227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374" y="1772816"/>
                        <a:ext cx="1323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60863"/>
              </p:ext>
            </p:extLst>
          </p:nvPr>
        </p:nvGraphicFramePr>
        <p:xfrm>
          <a:off x="5194547" y="2348880"/>
          <a:ext cx="3303603" cy="163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r:id="rId9" imgW="4181475" imgH="2076450" progId="CorelDRAW.Graphic.10">
                  <p:embed/>
                </p:oleObj>
              </mc:Choice>
              <mc:Fallback>
                <p:oleObj r:id="rId9" imgW="4181475" imgH="2076450" progId="CorelDRAW.Graphic.1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547" y="2348880"/>
                        <a:ext cx="3303603" cy="1639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0828"/>
            <a:ext cx="3737450" cy="195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5" descr="Результат пошуку зображень за запитом &quot;fire resistance timber structure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2866943" cy="1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Вогнезахисні склади діють в декілька способів деякі з них включають</a:t>
            </a:r>
            <a:r>
              <a:rPr lang="ru-RU" dirty="0"/>
              <a:t>: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сприяння утворення обвугленого шару;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перетворення летучих газів в негорючі такі як водяна пара та </a:t>
            </a:r>
            <a:r>
              <a:rPr lang="uk-UA" dirty="0" err="1"/>
              <a:t>діоксид</a:t>
            </a:r>
            <a:r>
              <a:rPr lang="uk-UA" dirty="0"/>
              <a:t> вуглецю;</a:t>
            </a:r>
            <a:r>
              <a:rPr lang="ru-RU" dirty="0"/>
              <a:t> 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формування глазурованого бар’єру на поверхні;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формування бар’єру з спученої піни на поверхні</a:t>
            </a:r>
            <a:r>
              <a:rPr lang="ru-RU" dirty="0"/>
              <a:t>;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завершення  газової фази вільними радикалами.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8092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виборі вогнезахисного складу необхідно враховувати наступні фактори: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/>
              <a:t>тип </a:t>
            </a:r>
            <a:r>
              <a:rPr lang="uk-UA" dirty="0"/>
              <a:t>дерев’яної основи;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err="1"/>
              <a:t>задовільняти</a:t>
            </a:r>
            <a:r>
              <a:rPr lang="uk-UA" dirty="0"/>
              <a:t> вимоги відповідних норм;</a:t>
            </a:r>
            <a:r>
              <a:rPr lang="ru-RU" dirty="0"/>
              <a:t> 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нове будівництво чи ремонт та реконструкція; </a:t>
            </a:r>
            <a:r>
              <a:rPr lang="ru-RU" dirty="0"/>
              <a:t> 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умови експлуатації 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умови нанесення; </a:t>
            </a:r>
            <a:r>
              <a:rPr lang="ru-RU" dirty="0"/>
              <a:t> 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ефективність протягом необхідного терміну </a:t>
            </a:r>
            <a:r>
              <a:rPr lang="uk-UA" dirty="0" err="1" smtClean="0"/>
              <a:t>екплуатації</a:t>
            </a:r>
            <a:r>
              <a:rPr lang="uk-UA" dirty="0"/>
              <a:t>;</a:t>
            </a:r>
            <a:r>
              <a:rPr lang="ru-RU" dirty="0"/>
              <a:t> </a:t>
            </a:r>
            <a:endParaRPr lang="uk-U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вплив які здійснюють вогнезахисні склади на зовнішній вигляд або інші характеристики дерев’яної основи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59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9" name="Таблица 1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92589"/>
              </p:ext>
            </p:extLst>
          </p:nvPr>
        </p:nvGraphicFramePr>
        <p:xfrm>
          <a:off x="539552" y="188640"/>
          <a:ext cx="4316710" cy="4142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956670"/>
              </a:tblGrid>
              <a:tr h="36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Фосфорнокислий амоній двозаміщений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Диамоній фосфат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(</a:t>
                      </a:r>
                      <a:r>
                        <a:rPr lang="en-US" sz="1200">
                          <a:effectLst/>
                        </a:rPr>
                        <a:t>di</a:t>
                      </a:r>
                      <a:r>
                        <a:rPr lang="uk-UA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ammonium phosphate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Фосфорнокислий амоній однозаміщений 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Фосфат амонію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( </a:t>
                      </a:r>
                      <a:r>
                        <a:rPr lang="en-US" sz="1200">
                          <a:effectLst/>
                        </a:rPr>
                        <a:t>mono</a:t>
                      </a:r>
                      <a:r>
                        <a:rPr lang="uk-UA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ammonium phosphate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Бура(</a:t>
                      </a:r>
                      <a:r>
                        <a:rPr lang="en-US" sz="1200">
                          <a:effectLst/>
                        </a:rPr>
                        <a:t>borax</a:t>
                      </a:r>
                      <a:r>
                        <a:rPr lang="uk-UA" sz="1200">
                          <a:effectLst/>
                        </a:rPr>
                        <a:t>) тетраборнокислий натрій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Фосфат меламіну (</a:t>
                      </a:r>
                      <a:r>
                        <a:rPr lang="en-US" sz="1200">
                          <a:effectLst/>
                        </a:rPr>
                        <a:t>melamine phosphate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Ортофосфорна кислота (</a:t>
                      </a:r>
                      <a:r>
                        <a:rPr lang="en-US" sz="1200">
                          <a:effectLst/>
                        </a:rPr>
                        <a:t>ortho</a:t>
                      </a:r>
                      <a:r>
                        <a:rPr lang="uk-UA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phosphoric acid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Сірчанокислий амоній 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Сульфат амонію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(</a:t>
                      </a:r>
                      <a:r>
                        <a:rPr lang="en-US" sz="1200">
                          <a:effectLst/>
                        </a:rPr>
                        <a:t>ammonium sulphate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Ангідрид борної кислоти (</a:t>
                      </a:r>
                      <a:r>
                        <a:rPr lang="en-US" sz="1200">
                          <a:effectLst/>
                        </a:rPr>
                        <a:t>boric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Двонатрієвий октоборат (</a:t>
                      </a:r>
                      <a:r>
                        <a:rPr lang="en-US" sz="1200">
                          <a:effectLst/>
                        </a:rPr>
                        <a:t>disodium octoborate</a:t>
                      </a:r>
                      <a:r>
                        <a:rPr lang="uk-UA" sz="1200">
                          <a:effectLst/>
                        </a:rPr>
                        <a:t>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Борна кислота (</a:t>
                      </a:r>
                      <a:r>
                        <a:rPr lang="en-US" sz="1200" dirty="0">
                          <a:effectLst/>
                        </a:rPr>
                        <a:t>acid</a:t>
                      </a:r>
                      <a:r>
                        <a:rPr lang="uk-UA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boric</a:t>
                      </a:r>
                      <a:r>
                        <a:rPr lang="uk-UA" sz="1200" dirty="0">
                          <a:effectLst/>
                        </a:rPr>
                        <a:t>)</a:t>
                      </a: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Гідроксид </a:t>
                      </a:r>
                      <a:r>
                        <a:rPr lang="uk-UA" sz="1200" dirty="0" smtClean="0">
                          <a:effectLst/>
                        </a:rPr>
                        <a:t>алюмінію</a:t>
                      </a: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Сечовина по ГОСТ 6691-77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Тіосечовина по ГОСТ 6344-73.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(tetrakis(hydroxylmethyl)phosphonium cloride)</a:t>
                      </a:r>
                      <a:endParaRPr lang="uk-UA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(ammonium polyphosphate)</a:t>
                      </a: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281" name="Прямоугольник 11280"/>
          <p:cNvSpPr/>
          <p:nvPr/>
        </p:nvSpPr>
        <p:spPr>
          <a:xfrm>
            <a:off x="594949" y="4437112"/>
            <a:ext cx="265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Просочування деревини</a:t>
            </a:r>
            <a:endParaRPr lang="uk-UA" dirty="0"/>
          </a:p>
        </p:txBody>
      </p:sp>
      <p:sp>
        <p:nvSpPr>
          <p:cNvPr id="11282" name="Прямоугольник 11281"/>
          <p:cNvSpPr/>
          <p:nvPr/>
        </p:nvSpPr>
        <p:spPr>
          <a:xfrm>
            <a:off x="683568" y="480644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способи просочування [67]: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просочування під тиском;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err="1"/>
              <a:t>автоклавно-дифузійне</a:t>
            </a:r>
            <a:r>
              <a:rPr lang="uk-UA" dirty="0"/>
              <a:t> просочування;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просочування у ваннах;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поверхневе просочування;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просочування за допомогою </a:t>
            </a:r>
            <a:r>
              <a:rPr lang="uk-UA" dirty="0" err="1"/>
              <a:t>суперобмазок</a:t>
            </a:r>
            <a:r>
              <a:rPr lang="uk-UA" dirty="0"/>
              <a:t>.</a:t>
            </a:r>
          </a:p>
        </p:txBody>
      </p:sp>
      <p:pic>
        <p:nvPicPr>
          <p:cNvPr id="11329" name="Picture 65" descr="firetests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038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Прямоугольник 11283"/>
          <p:cNvSpPr/>
          <p:nvPr/>
        </p:nvSpPr>
        <p:spPr>
          <a:xfrm>
            <a:off x="5823011" y="4941168"/>
            <a:ext cx="2795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00" i="1" dirty="0"/>
              <a:t>Вогневі випробування дерев’яних панелей: а -  не просочені панелі з ялини, на  30 </a:t>
            </a:r>
            <a:r>
              <a:rPr lang="uk-UA" sz="1100" i="1" dirty="0" err="1"/>
              <a:t>хв</a:t>
            </a:r>
            <a:r>
              <a:rPr lang="uk-UA" sz="1100" i="1" dirty="0"/>
              <a:t> після займання; б - просочені антипіреном панелі з ялини, на 30 </a:t>
            </a:r>
            <a:r>
              <a:rPr lang="uk-UA" sz="1100" i="1" dirty="0" err="1"/>
              <a:t>хв</a:t>
            </a:r>
            <a:r>
              <a:rPr lang="uk-UA" sz="1100" i="1" dirty="0"/>
              <a:t> після займання.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4161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6407" y="260648"/>
            <a:ext cx="2291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Вогнезахисні тиньки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/>
              <a:t>Гіпсові тиньки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692696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вапняні тиньки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692696"/>
            <a:ext cx="253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вапняно-глиняні-солеві</a:t>
            </a:r>
            <a:r>
              <a:rPr lang="uk-UA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2329" y="1268760"/>
            <a:ext cx="22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Вогнезахисні фарби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048" y="1732166"/>
            <a:ext cx="181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Силікатні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732166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Магнезіальні (</a:t>
            </a:r>
            <a:r>
              <a:rPr lang="uk-UA" dirty="0" err="1"/>
              <a:t>хлоридні</a:t>
            </a:r>
            <a:r>
              <a:rPr lang="uk-UA" dirty="0"/>
              <a:t>) фарби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8078" y="1740005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Масляні фарби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5048" y="2128201"/>
            <a:ext cx="422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Фарби на основі синтетичних полімерів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3106" y="2564904"/>
            <a:ext cx="218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Спучувані</a:t>
            </a:r>
            <a:r>
              <a:rPr lang="ru-RU" b="1" dirty="0"/>
              <a:t> </a:t>
            </a:r>
            <a:r>
              <a:rPr lang="ru-RU" b="1" dirty="0" err="1"/>
              <a:t>покриття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09685" y="4497089"/>
            <a:ext cx="293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Вогнезахисні облицювання</a:t>
            </a:r>
            <a:endParaRPr lang="uk-UA" dirty="0"/>
          </a:p>
        </p:txBody>
      </p:sp>
      <p:pic>
        <p:nvPicPr>
          <p:cNvPr id="15" name="Picture 12" descr="1-hour assemblies for wood or steel parti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0" b="60005"/>
          <a:stretch/>
        </p:blipFill>
        <p:spPr bwMode="auto">
          <a:xfrm>
            <a:off x="1446484" y="4866421"/>
            <a:ext cx="2506615" cy="11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b_holz_555_rys_6_77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0" y="3119619"/>
            <a:ext cx="3672408" cy="11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b_holz_555_rys_6_77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0" y="3140967"/>
            <a:ext cx="3872050" cy="11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r>
              <a:rPr lang="en-US" i="1" dirty="0"/>
              <a:t> </a:t>
            </a:r>
            <a:r>
              <a:rPr lang="uk-UA" i="1" dirty="0"/>
              <a:t/>
            </a:r>
            <a:br>
              <a:rPr lang="uk-UA" i="1" dirty="0"/>
            </a:br>
            <a:r>
              <a:rPr lang="en-US" i="1" dirty="0"/>
              <a:t> </a:t>
            </a:r>
            <a:r>
              <a:rPr lang="uk-UA" i="1" dirty="0"/>
              <a:t/>
            </a:r>
            <a:br>
              <a:rPr lang="uk-UA" i="1" dirty="0"/>
            </a:br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1001"/>
              </p:ext>
            </p:extLst>
          </p:nvPr>
        </p:nvGraphicFramePr>
        <p:xfrm>
          <a:off x="793530" y="3212976"/>
          <a:ext cx="7042902" cy="148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Organization Chart" r:id="rId3" imgW="3649399" imgH="1123523" progId="OrgPlusWOPX.4">
                  <p:embed/>
                </p:oleObj>
              </mc:Choice>
              <mc:Fallback>
                <p:oleObj name="Organization Chart" r:id="rId3" imgW="3649399" imgH="1123523" progId="OrgPlusWOPX.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031"/>
                      <a:stretch>
                        <a:fillRect/>
                      </a:stretch>
                    </p:blipFill>
                    <p:spPr bwMode="auto">
                      <a:xfrm>
                        <a:off x="793530" y="3212976"/>
                        <a:ext cx="7042902" cy="1486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49411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виборі способу підвищення вогнестійкості необхідно враховувати: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 здатність досягти необхідної межі вогнестійкості;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здатність технічно реалізувати обраний спосіб підвищення вогнестійкості;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умови експлуатації сталевих конструкцій.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1339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Вогнестійкість</a:t>
            </a:r>
            <a:r>
              <a:rPr lang="ru-RU" sz="2800" dirty="0"/>
              <a:t> та </a:t>
            </a:r>
            <a:r>
              <a:rPr lang="ru-RU" sz="2800" dirty="0" err="1"/>
              <a:t>вогнезахист</a:t>
            </a:r>
            <a:r>
              <a:rPr lang="ru-RU" sz="2800" dirty="0"/>
              <a:t> </a:t>
            </a:r>
            <a:r>
              <a:rPr lang="ru-RU" sz="2800" dirty="0" err="1" smtClean="0"/>
              <a:t>металевих</a:t>
            </a:r>
            <a:r>
              <a:rPr lang="en-US" sz="2800" dirty="0" smtClean="0"/>
              <a:t> </a:t>
            </a:r>
            <a:r>
              <a:rPr lang="uk-UA" sz="2800" dirty="0" smtClean="0"/>
              <a:t>конструкцій</a:t>
            </a:r>
            <a:r>
              <a:rPr lang="ru-RU" sz="2800" dirty="0" smtClean="0"/>
              <a:t> </a:t>
            </a:r>
            <a:endParaRPr lang="uk-UA" sz="28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5" y="1196752"/>
            <a:ext cx="3915420" cy="171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27" y="1196751"/>
            <a:ext cx="2311540" cy="171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4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463</Words>
  <Application>Microsoft Office PowerPoint</Application>
  <PresentationFormat>Экран (4:3)</PresentationFormat>
  <Paragraphs>178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CorelDRAW.Graphic.10</vt:lpstr>
      <vt:lpstr>Формула</vt:lpstr>
      <vt:lpstr>Organization Chart</vt:lpstr>
      <vt:lpstr>Надстройка организационных диаграмм для приложений Microsoft Office</vt:lpstr>
      <vt:lpstr>Лекція  «Вогнестійкість та вогнезахист металевих і дерев’яних конструкцій»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 «Вогнестійкість та вогнезахист металевих і дерев’яних конструкцій»</dc:title>
  <dc:creator>Admin</dc:creator>
  <cp:lastModifiedBy>Пользователь Windows</cp:lastModifiedBy>
  <cp:revision>36</cp:revision>
  <dcterms:created xsi:type="dcterms:W3CDTF">2018-04-09T18:31:51Z</dcterms:created>
  <dcterms:modified xsi:type="dcterms:W3CDTF">2018-04-23T18:51:11Z</dcterms:modified>
</cp:coreProperties>
</file>